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5" r:id="rId3"/>
    <p:sldId id="257" r:id="rId4"/>
    <p:sldId id="258" r:id="rId5"/>
    <p:sldId id="259" r:id="rId6"/>
    <p:sldId id="261" r:id="rId7"/>
    <p:sldId id="271" r:id="rId8"/>
    <p:sldId id="263" r:id="rId9"/>
    <p:sldId id="262" r:id="rId10"/>
    <p:sldId id="269" r:id="rId11"/>
    <p:sldId id="268" r:id="rId12"/>
    <p:sldId id="272" r:id="rId13"/>
    <p:sldId id="270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3" autoAdjust="0"/>
    <p:restoredTop sz="91645" autoAdjust="0"/>
  </p:normalViewPr>
  <p:slideViewPr>
    <p:cSldViewPr snapToGrid="0">
      <p:cViewPr>
        <p:scale>
          <a:sx n="63" d="100"/>
          <a:sy n="63" d="100"/>
        </p:scale>
        <p:origin x="-2430" y="-10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F8B713-F951-4455-BD53-AE819614117A}" type="datetimeFigureOut">
              <a:rPr lang="fr-FR" smtClean="0"/>
              <a:t>22/04/2024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7A8C9-2893-4132-9CAE-18718CF12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2060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7A8C9-2893-4132-9CAE-18718CF1250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5414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470749D-D29E-C896-88FC-111DC9EF25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AB4630C2-3EEA-CA98-CF45-BE0D07C450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73D98F4E-A19E-C4F5-D876-DBC42B763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AD4-EDCD-49B1-BD49-7134BAD3F793}" type="datetimeFigureOut">
              <a:rPr lang="fr-FR" smtClean="0"/>
              <a:t>22/04/2024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B0D0CE95-46E5-0EE5-BA1E-54286DB40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F151718A-9E71-3E1C-CB56-3B1A61A4C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30A3C-C7C8-48AB-A3D5-EDC10123BA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9112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C8C23E5-2184-F9E3-4CF6-0ED8FB880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FDA913AE-2C63-9BB5-D131-7CA65E2EF5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3757994D-012B-1591-939F-C7A713487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AD4-EDCD-49B1-BD49-7134BAD3F793}" type="datetimeFigureOut">
              <a:rPr lang="fr-FR" smtClean="0"/>
              <a:t>22/04/2024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C2C5A509-E0E7-EFD4-6671-DE0611469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70552894-B4D7-A7AE-6F86-83E5939CB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30A3C-C7C8-48AB-A3D5-EDC10123BA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7227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05B081DB-B2F5-B9F2-70CF-D2BD2EB30E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5BBB5E9A-48BE-4D42-FD63-29D5CAF48C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39DEF6ED-0BF7-CB0E-8E58-3455138D5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AD4-EDCD-49B1-BD49-7134BAD3F793}" type="datetimeFigureOut">
              <a:rPr lang="fr-FR" smtClean="0"/>
              <a:t>22/04/2024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F4480E32-58A9-307A-B3C0-25C088361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80FFB0FE-A9F0-DFE5-2B2A-2CE01B9D8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30A3C-C7C8-48AB-A3D5-EDC10123BA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2005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255D83A-369D-A048-A675-3C698D81F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B01C0E01-D849-033D-4345-C01051FD39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7F463845-FC5A-2EA8-21DB-3A3EDA9EA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AD4-EDCD-49B1-BD49-7134BAD3F793}" type="datetimeFigureOut">
              <a:rPr lang="fr-FR" smtClean="0"/>
              <a:t>22/04/2024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73EC7DFC-FAED-3CC7-B162-57580E500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4DEA0627-7F21-D468-6DAF-76DFF737B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30A3C-C7C8-48AB-A3D5-EDC10123BA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1706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011A84F-D4DA-88BF-1F18-5AE8690A2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405D850D-F65B-252B-B463-51563D8C85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D73AB679-F4E8-99FE-CD9F-952BC473D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AD4-EDCD-49B1-BD49-7134BAD3F793}" type="datetimeFigureOut">
              <a:rPr lang="fr-FR" smtClean="0"/>
              <a:t>22/04/2024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C7177398-AE3E-EC44-E2BB-AD094B507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647F60F9-85B8-727E-D19E-4F680660E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30A3C-C7C8-48AB-A3D5-EDC10123BA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0540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984F0BB-F79A-7922-D0A9-10820351F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658BC217-1A3E-5FF8-F7DD-11F9B34A69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09DCDE9C-74C1-B42B-6554-D3D9AB0DD7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2E0CD047-0608-4F91-4512-6612C6284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AD4-EDCD-49B1-BD49-7134BAD3F793}" type="datetimeFigureOut">
              <a:rPr lang="fr-FR" smtClean="0"/>
              <a:t>22/04/2024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93ECAF10-BF59-400D-AF82-BCAA7713C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E8B1B4C8-A044-0231-626B-1D4CD256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30A3C-C7C8-48AB-A3D5-EDC10123BA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7960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BF7D953-4CD6-D6E6-70D2-9E55EAE99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E08F1DDB-1F83-C505-B281-8B279E9C7A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39DAE526-1F12-D037-5714-B43213C51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7EDC20FA-6936-635B-45B8-1A0C29615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BEE9641F-8604-2BB6-C9FF-11A1FC7E3F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3BF8014B-CB86-A05A-15DF-C5CCDBC3D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AD4-EDCD-49B1-BD49-7134BAD3F793}" type="datetimeFigureOut">
              <a:rPr lang="fr-FR" smtClean="0"/>
              <a:t>22/04/2024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17DE8FD5-B99A-351B-94A5-469F662A4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7ACB5F04-D383-977D-EDD6-101C628E3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30A3C-C7C8-48AB-A3D5-EDC10123BA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9973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7844C2C-E820-38D3-293F-69C8BB7CB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0A0C8BFC-C144-85B7-8743-EE69439AA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AD4-EDCD-49B1-BD49-7134BAD3F793}" type="datetimeFigureOut">
              <a:rPr lang="fr-FR" smtClean="0"/>
              <a:t>22/04/2024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369C9485-C281-4787-F069-5866CE1F2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3DA3BB55-E4E8-A5BF-CE73-2F2FC0217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30A3C-C7C8-48AB-A3D5-EDC10123BA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0504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921C2E97-C782-19DE-D5CD-F14C40BC4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AD4-EDCD-49B1-BD49-7134BAD3F793}" type="datetimeFigureOut">
              <a:rPr lang="fr-FR" smtClean="0"/>
              <a:t>22/04/2024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066912E5-7C89-91BB-9FDB-F5F64F4FA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9A7E4F5-5250-D100-957D-6AACE73F9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30A3C-C7C8-48AB-A3D5-EDC10123BA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5642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DEA0450-23AE-9F07-23E1-EC9AEA262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E7675EF4-3DD8-597C-FF15-EE7FF3DF2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15FDCB5E-7490-28B8-F740-5382290B50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52733730-DE20-DF05-CDCE-5EA638911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AD4-EDCD-49B1-BD49-7134BAD3F793}" type="datetimeFigureOut">
              <a:rPr lang="fr-FR" smtClean="0"/>
              <a:t>22/04/2024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F5A60A4D-FBFA-C0C3-8EDC-E4895F3D3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7B6FCD53-60A2-D561-B523-0E926A692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30A3C-C7C8-48AB-A3D5-EDC10123BA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0529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E2B21E-0FC0-D382-90BE-C10BDDCBB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1BBFEBB6-200C-328A-809F-27EFBF47DC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2F0B0D06-A8CA-39FD-22FE-E7845DB5F5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8FDE7075-8A21-13DD-4DAE-88076F0FD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5AD4-EDCD-49B1-BD49-7134BAD3F793}" type="datetimeFigureOut">
              <a:rPr lang="fr-FR" smtClean="0"/>
              <a:t>22/04/2024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F3A0151E-FC0A-66DB-5FE5-8D84F4D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83063067-F56F-482C-C00B-8C732C61C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30A3C-C7C8-48AB-A3D5-EDC10123BA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6609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E01A4EE3-F16B-FC3C-FE6A-24EC5E4C6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6F774279-B5E1-8811-CE8A-4B2815749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126C76E8-45BE-1726-24AB-AD782F4948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B5AD4-EDCD-49B1-BD49-7134BAD3F793}" type="datetimeFigureOut">
              <a:rPr lang="fr-FR" smtClean="0"/>
              <a:t>22/04/2024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BA82E9A5-5476-9524-AFA5-EDABA01583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ED03648C-F022-DF75-CB0B-44A970E4BF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30A3C-C7C8-48AB-A3D5-EDC10123BA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9950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Maria_Montessori" TargetMode="External"/><Relationship Id="rId2" Type="http://schemas.openxmlformats.org/officeDocument/2006/relationships/hyperlink" Target="https://tv.apple.com/fr/movie/maria-montessori/umc.cmc.7fammlhwnhgqf0m56r054d7p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hyperlink" Target="https://fr.wikipedia.org/wiki/Maria_Montessori_:_Une_vie_au_service_des_enfant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Festival_international_du_film_de_Rome" TargetMode="External"/><Relationship Id="rId2" Type="http://schemas.openxmlformats.org/officeDocument/2006/relationships/hyperlink" Target="https://fr.wikipedia.org/wiki/Il_reste_encore_demain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r.wikipedia.org/wiki/Fait_socia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David_di_Donatello_de_la_meilleure_actrice_principale" TargetMode="External"/><Relationship Id="rId7" Type="http://schemas.openxmlformats.org/officeDocument/2006/relationships/hyperlink" Target="https://fr.wikipedia.org/w/index.php?title=Sotto_una_buona_stella&amp;action=edit&amp;redlink=1" TargetMode="External"/><Relationship Id="rId2" Type="http://schemas.openxmlformats.org/officeDocument/2006/relationships/hyperlink" Target="https://fr.wikipedia.org/wiki/David_di_Donatell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r.wikipedia.org/wiki/Prix_Flaiano" TargetMode="External"/><Relationship Id="rId5" Type="http://schemas.openxmlformats.org/officeDocument/2006/relationships/hyperlink" Target="https://fr.wikipedia.org/wiki/Ciak_d'oro" TargetMode="External"/><Relationship Id="rId4" Type="http://schemas.openxmlformats.org/officeDocument/2006/relationships/hyperlink" Target="https://fr.wikipedia.org/wiki/Nessuno_mi_pu%C3%B2_giudicar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Riccardo_Milani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Gianmarco_Tognazzi" TargetMode="External"/><Relationship Id="rId2" Type="http://schemas.openxmlformats.org/officeDocument/2006/relationships/hyperlink" Target="https://en.wikipedia.org/wiki/Kim_Rossi_Stuar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Claudio_Santamaria" TargetMode="External"/><Relationship Id="rId5" Type="http://schemas.openxmlformats.org/officeDocument/2006/relationships/hyperlink" Target="https://en.wikipedia.org/wiki/Stefania_Rocca" TargetMode="External"/><Relationship Id="rId4" Type="http://schemas.openxmlformats.org/officeDocument/2006/relationships/hyperlink" Target="https://en.wikipedia.org/wiki/Claudia_Gerini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/index.php?title=Zelig_(TV_show)&amp;action=edit&amp;redlink=1" TargetMode="External"/><Relationship Id="rId3" Type="http://schemas.openxmlformats.org/officeDocument/2006/relationships/hyperlink" Target="https://en.wikipedia.org/wiki/Alba_Parietti" TargetMode="External"/><Relationship Id="rId7" Type="http://schemas.openxmlformats.org/officeDocument/2006/relationships/hyperlink" Target="https://en.wikipedia.org/wiki/Letizia_Moratti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Milan" TargetMode="External"/><Relationship Id="rId5" Type="http://schemas.openxmlformats.org/officeDocument/2006/relationships/hyperlink" Target="https://en.wikipedia.org/wiki/Gialappa's_Band" TargetMode="External"/><Relationship Id="rId4" Type="http://schemas.openxmlformats.org/officeDocument/2006/relationships/hyperlink" Target="https://en.wikipedia.org/wiki/Mai_dire_Gol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hyperlink" Target="https://en.wikipedia.org/wiki/David_di_Donatello" TargetMode="External"/><Relationship Id="rId7" Type="http://schemas.openxmlformats.org/officeDocument/2006/relationships/hyperlink" Target="https://en.wikipedia.org/wiki/Escort_in_Love" TargetMode="External"/><Relationship Id="rId2" Type="http://schemas.openxmlformats.org/officeDocument/2006/relationships/hyperlink" Target="https://en.wikipedia.org/wiki/Aldo,_Giovanni_&amp;_Giacom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David_di_Donatello_for_Best_Actress" TargetMode="External"/><Relationship Id="rId5" Type="http://schemas.openxmlformats.org/officeDocument/2006/relationships/hyperlink" Target="https://en.wikipedia.org/wiki/Piano,_solo" TargetMode="External"/><Relationship Id="rId4" Type="http://schemas.openxmlformats.org/officeDocument/2006/relationships/hyperlink" Target="https://en.wikipedia.org/wiki/David_di_Donatello_for_Best_Supporting_Actres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aola_Cortellesi#cite_note-Vivarelli-4" TargetMode="External"/><Relationship Id="rId2" Type="http://schemas.openxmlformats.org/officeDocument/2006/relationships/hyperlink" Target="https://en.wikipedia.org/wiki/Petra_(TV_series)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enato_Zero" TargetMode="External"/><Relationship Id="rId2" Type="http://schemas.openxmlformats.org/officeDocument/2006/relationships/hyperlink" Target="https://en.wikipedia.org/wiki/Elio_e_le_Storie_Tes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Neri_per_Caso" TargetMode="External"/><Relationship Id="rId5" Type="http://schemas.openxmlformats.org/officeDocument/2006/relationships/hyperlink" Target="https://en.wikipedia.org/wiki/Frankie_Hi-NRG_MC" TargetMode="External"/><Relationship Id="rId4" Type="http://schemas.openxmlformats.org/officeDocument/2006/relationships/hyperlink" Target="https://en.wikipedia.org/wiki/Claudio_Baglioni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Massimiliano_Bruno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EAE1AAE-2C03-D3B6-3DC9-659237AF12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4242" y="1323330"/>
            <a:ext cx="9144000" cy="847114"/>
          </a:xfrm>
        </p:spPr>
        <p:txBody>
          <a:bodyPr>
            <a:normAutofit fontScale="90000"/>
          </a:bodyPr>
          <a:lstStyle/>
          <a:p>
            <a:r>
              <a:rPr lang="fr-FR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Linux Libertine"/>
              </a:rPr>
              <a:t>Paola </a:t>
            </a:r>
            <a:r>
              <a:rPr lang="fr-FR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Linux Libertine"/>
              </a:rPr>
              <a:t>Cortellesi</a:t>
            </a:r>
            <a:r>
              <a:rPr lang="fr-FR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Linux Libertine"/>
              </a:rPr>
              <a:t/>
            </a:r>
            <a:br>
              <a:rPr lang="fr-FR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Linux Libertine"/>
              </a:rPr>
            </a:b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/>
          <a:stretch/>
        </p:blipFill>
        <p:spPr>
          <a:xfrm>
            <a:off x="2438400" y="1602105"/>
            <a:ext cx="7208520" cy="4629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799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1000"/>
              </a:spcBef>
            </a:pPr>
            <a:r>
              <a:rPr lang="fr-FR" sz="2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hlinkClick r:id="rId2"/>
              </a:rPr>
              <a:t>https://tv.apple.com/fr/movie/maria-montessori/umc.cmc.7fammlhwnhgqf0m56r054d7pp</a:t>
            </a:r>
            <a:r>
              <a:rPr lang="fr-FR" sz="2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fr-FR" sz="2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74565" y="1381992"/>
            <a:ext cx="10515600" cy="5179578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>
                <a:solidFill>
                  <a:srgbClr val="202122"/>
                </a:solidFill>
                <a:latin typeface="Arial"/>
              </a:rPr>
              <a:t>En </a:t>
            </a:r>
            <a:r>
              <a:rPr lang="fr-FR" dirty="0">
                <a:solidFill>
                  <a:srgbClr val="202122"/>
                </a:solidFill>
                <a:latin typeface="Arial"/>
              </a:rPr>
              <a:t>2007, elle interprète </a:t>
            </a:r>
            <a:r>
              <a:rPr lang="fr-FR" dirty="0" smtClean="0">
                <a:solidFill>
                  <a:srgbClr val="202122"/>
                </a:solidFill>
                <a:latin typeface="Arial"/>
              </a:rPr>
              <a:t>le </a:t>
            </a:r>
            <a:r>
              <a:rPr lang="fr-FR" dirty="0">
                <a:solidFill>
                  <a:srgbClr val="202122"/>
                </a:solidFill>
                <a:latin typeface="Arial"/>
              </a:rPr>
              <a:t>rôle de </a:t>
            </a:r>
            <a:r>
              <a:rPr lang="fr-FR" dirty="0">
                <a:solidFill>
                  <a:srgbClr val="3366CC"/>
                </a:solidFill>
                <a:latin typeface="Arial"/>
                <a:hlinkClick r:id="rId3" tooltip="Maria Montessori"/>
              </a:rPr>
              <a:t>Maria Montessori</a:t>
            </a:r>
            <a:r>
              <a:rPr lang="fr-FR" dirty="0">
                <a:solidFill>
                  <a:srgbClr val="202122"/>
                </a:solidFill>
                <a:latin typeface="Arial"/>
              </a:rPr>
              <a:t> </a:t>
            </a:r>
            <a:endParaRPr lang="fr-FR" dirty="0" smtClean="0">
              <a:solidFill>
                <a:srgbClr val="202122"/>
              </a:solidFill>
              <a:latin typeface="Arial"/>
            </a:endParaRPr>
          </a:p>
          <a:p>
            <a:pPr marL="0" indent="0">
              <a:buNone/>
            </a:pPr>
            <a:r>
              <a:rPr lang="fr-FR" dirty="0" smtClean="0">
                <a:solidFill>
                  <a:srgbClr val="202122"/>
                </a:solidFill>
                <a:latin typeface="Arial"/>
              </a:rPr>
              <a:t>dans </a:t>
            </a:r>
            <a:r>
              <a:rPr lang="fr-FR" dirty="0">
                <a:solidFill>
                  <a:srgbClr val="202122"/>
                </a:solidFill>
                <a:latin typeface="Arial"/>
              </a:rPr>
              <a:t>le téléfilm italien </a:t>
            </a:r>
            <a:r>
              <a:rPr lang="fr-FR" i="1" dirty="0">
                <a:solidFill>
                  <a:srgbClr val="3366CC"/>
                </a:solidFill>
                <a:latin typeface="Arial"/>
                <a:hlinkClick r:id="rId4" tooltip="Maria Montessori : Une vie au service des enfants"/>
              </a:rPr>
              <a:t>Maria Montessori : Une vie au service des </a:t>
            </a:r>
            <a:r>
              <a:rPr lang="fr-FR" i="1" dirty="0" smtClean="0">
                <a:solidFill>
                  <a:srgbClr val="3366CC"/>
                </a:solidFill>
                <a:latin typeface="Arial"/>
                <a:hlinkClick r:id="rId4" tooltip="Maria Montessori : Une vie au service des enfants"/>
              </a:rPr>
              <a:t>enfants</a:t>
            </a:r>
            <a:r>
              <a:rPr lang="fr-FR" dirty="0" smtClean="0">
                <a:solidFill>
                  <a:srgbClr val="202122"/>
                </a:solidFill>
                <a:latin typeface="Arial"/>
              </a:rPr>
              <a:t>.</a:t>
            </a:r>
            <a:endParaRPr lang="fr-FR" dirty="0"/>
          </a:p>
        </p:txBody>
      </p:sp>
      <p:pic>
        <p:nvPicPr>
          <p:cNvPr id="1026" name="Picture 2" descr="C:\Users\Nicole\Documents\Groupe cinéma\Maria Montessory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2" y="3116695"/>
            <a:ext cx="3241963" cy="281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7" descr="maria montessori - une vie au service des enfants 2007 sur www.allocine.f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32" name="Picture 8" descr="C:\Users\Nicole\Documents\Groupe cinéma\Maria film Montessory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27" y="2688457"/>
            <a:ext cx="3139778" cy="352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6066551" y="3654137"/>
            <a:ext cx="2015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279315" y="2932029"/>
            <a:ext cx="340821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/>
              <a:t>Maria Montessori</a:t>
            </a:r>
          </a:p>
          <a:p>
            <a:pPr algn="ctr"/>
            <a:r>
              <a:rPr lang="fr-FR" sz="2800" b="1" dirty="0" smtClean="0"/>
              <a:t> </a:t>
            </a:r>
          </a:p>
          <a:p>
            <a:r>
              <a:rPr lang="fr-FR" sz="2800" dirty="0"/>
              <a:t>N</a:t>
            </a:r>
            <a:r>
              <a:rPr lang="fr-FR" sz="2800" dirty="0" smtClean="0"/>
              <a:t>ée le 31 août 1870 à </a:t>
            </a:r>
            <a:r>
              <a:rPr lang="fr-FR" sz="2800" dirty="0" err="1" smtClean="0"/>
              <a:t>Chiaravalle</a:t>
            </a:r>
            <a:r>
              <a:rPr lang="fr-FR" sz="2800" dirty="0" smtClean="0"/>
              <a:t> en Italie</a:t>
            </a:r>
          </a:p>
          <a:p>
            <a:r>
              <a:rPr lang="fr-FR" sz="2800" dirty="0" smtClean="0"/>
              <a:t>Elle décède le 6 mai 1952 à </a:t>
            </a:r>
            <a:r>
              <a:rPr lang="fr-FR" sz="2800" dirty="0" err="1" smtClean="0"/>
              <a:t>Noordwijk</a:t>
            </a:r>
            <a:r>
              <a:rPr lang="fr-FR" sz="2800" dirty="0" smtClean="0"/>
              <a:t> – Pays bas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60590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600" b="1" dirty="0"/>
              <a:t>https://www.dailymotion.com/video/x8vm548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FR" dirty="0" smtClean="0"/>
              <a:t>En </a:t>
            </a:r>
            <a:r>
              <a:rPr lang="fr-FR" dirty="0"/>
              <a:t>2023 elle fait ses débuts en tant que réalisatrice avec le film </a:t>
            </a:r>
            <a:endParaRPr lang="fr-FR" dirty="0" smtClean="0"/>
          </a:p>
          <a:p>
            <a:pPr marL="0" indent="0" algn="ctr">
              <a:buNone/>
            </a:pPr>
            <a:r>
              <a:rPr lang="fr-FR" sz="3200" dirty="0" smtClean="0">
                <a:solidFill>
                  <a:schemeClr val="accent2">
                    <a:lumMod val="75000"/>
                  </a:schemeClr>
                </a:solidFill>
                <a:hlinkClick r:id="rId2" tooltip="Il reste encore demain"/>
              </a:rPr>
              <a:t> </a:t>
            </a:r>
            <a:r>
              <a:rPr lang="fr-FR" sz="3200" b="1" i="1" dirty="0" smtClean="0">
                <a:solidFill>
                  <a:schemeClr val="accent2">
                    <a:lumMod val="75000"/>
                  </a:schemeClr>
                </a:solidFill>
                <a:hlinkClick r:id="rId2" tooltip="Il reste encore demain"/>
              </a:rPr>
              <a:t>Il </a:t>
            </a:r>
            <a:r>
              <a:rPr lang="fr-FR" sz="3200" b="1" i="1" dirty="0">
                <a:solidFill>
                  <a:schemeClr val="accent2">
                    <a:lumMod val="75000"/>
                  </a:schemeClr>
                </a:solidFill>
                <a:hlinkClick r:id="rId2" tooltip="Il reste encore demain"/>
              </a:rPr>
              <a:t>reste encore </a:t>
            </a:r>
            <a:r>
              <a:rPr lang="fr-FR" sz="3200" b="1" i="1" dirty="0" smtClean="0">
                <a:solidFill>
                  <a:schemeClr val="accent2">
                    <a:lumMod val="75000"/>
                  </a:schemeClr>
                </a:solidFill>
                <a:hlinkClick r:id="rId2" tooltip="Il reste encore demain"/>
              </a:rPr>
              <a:t>demain</a:t>
            </a:r>
            <a:endParaRPr lang="fr-FR" sz="32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fr-FR" b="1" dirty="0" smtClean="0"/>
              <a:t> </a:t>
            </a:r>
            <a:r>
              <a:rPr lang="fr-FR" dirty="0"/>
              <a:t>dans lequel elle </a:t>
            </a:r>
            <a:r>
              <a:rPr lang="fr-FR" dirty="0" smtClean="0"/>
              <a:t>interprète </a:t>
            </a:r>
            <a:r>
              <a:rPr lang="fr-FR" dirty="0"/>
              <a:t>aussi le rôle </a:t>
            </a:r>
            <a:r>
              <a:rPr lang="fr-FR" dirty="0" smtClean="0"/>
              <a:t>principal.</a:t>
            </a:r>
          </a:p>
          <a:p>
            <a:pPr marL="0" indent="0">
              <a:buNone/>
            </a:pPr>
            <a:r>
              <a:rPr lang="fr-FR" dirty="0" smtClean="0"/>
              <a:t> Le </a:t>
            </a:r>
            <a:r>
              <a:rPr lang="fr-FR" dirty="0"/>
              <a:t>film sort le 26 octobre 2023 au </a:t>
            </a:r>
            <a:r>
              <a:rPr lang="fr-FR" dirty="0">
                <a:hlinkClick r:id="rId3" tooltip="Festival international du film de Rome"/>
              </a:rPr>
              <a:t>Festival international du film de Rome</a:t>
            </a:r>
            <a:r>
              <a:rPr lang="fr-FR" dirty="0"/>
              <a:t> et dans les salles en Italie. 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Il </a:t>
            </a:r>
            <a:r>
              <a:rPr lang="fr-FR" dirty="0"/>
              <a:t>fait 3 millions d’entrées en quatre semaines, et constitue un véritable </a:t>
            </a:r>
            <a:r>
              <a:rPr lang="fr-FR" dirty="0">
                <a:hlinkClick r:id="rId4" tooltip="Fait social"/>
              </a:rPr>
              <a:t>fait de société</a:t>
            </a:r>
            <a:r>
              <a:rPr lang="fr-FR" dirty="0"/>
              <a:t> en </a:t>
            </a:r>
            <a:r>
              <a:rPr lang="fr-FR" dirty="0" smtClean="0"/>
              <a:t>Italie</a:t>
            </a:r>
            <a:r>
              <a:rPr lang="fr-FR" dirty="0"/>
              <a:t> : il suscite des passions et débats, certaines municipalités décident d'envoyer les élèves des collèges et lycées le voir en </a:t>
            </a:r>
            <a:r>
              <a:rPr lang="fr-FR" dirty="0" smtClean="0"/>
              <a:t>salle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015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a violence faite aux femme racontée par Paola Cortellesi à travers son film.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2901" y="94130"/>
            <a:ext cx="3832859" cy="676387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63880" y="2198792"/>
            <a:ext cx="3230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Interview de Paola après la sortie du film </a:t>
            </a:r>
            <a:endParaRPr lang="fr-F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9159240" y="2691234"/>
            <a:ext cx="1874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4mn 30</a:t>
            </a:r>
            <a:endParaRPr lang="fr-F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8115300" y="3285003"/>
            <a:ext cx="368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https://www.dailymotion.com/video/x8vm548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90298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smtClean="0"/>
              <a:t>Récompenses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  <a:hlinkClick r:id="rId2" tooltip="David di Donatello"/>
              </a:rPr>
              <a:t>David 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  <a:hlinkClick r:id="rId2" tooltip="David di Donatello"/>
              </a:rPr>
              <a:t>di Donatello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 2011</a:t>
            </a:r>
            <a:r>
              <a:rPr lang="fr-FR" dirty="0"/>
              <a:t>  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>
                <a:hlinkClick r:id="rId3" tooltip="David di Donatello de la meilleure actrice principale"/>
              </a:rPr>
              <a:t>Pour la meilleure </a:t>
            </a:r>
            <a:r>
              <a:rPr lang="fr-FR" dirty="0">
                <a:hlinkClick r:id="rId3" tooltip="David di Donatello de la meilleure actrice principale"/>
              </a:rPr>
              <a:t>actrice</a:t>
            </a:r>
            <a:r>
              <a:rPr lang="fr-FR" dirty="0"/>
              <a:t> </a:t>
            </a:r>
            <a:r>
              <a:rPr lang="fr-FR" dirty="0" smtClean="0"/>
              <a:t>dans </a:t>
            </a:r>
            <a:r>
              <a:rPr lang="fr-FR" dirty="0"/>
              <a:t> </a:t>
            </a:r>
            <a:r>
              <a:rPr lang="fr-FR" i="1" dirty="0" err="1">
                <a:hlinkClick r:id="rId4" tooltip="Nessuno mi può giudicare"/>
              </a:rPr>
              <a:t>Nessuno</a:t>
            </a:r>
            <a:r>
              <a:rPr lang="fr-FR" i="1" dirty="0">
                <a:hlinkClick r:id="rId4" tooltip="Nessuno mi può giudicare"/>
              </a:rPr>
              <a:t> mi </a:t>
            </a:r>
            <a:r>
              <a:rPr lang="fr-FR" i="1" dirty="0" err="1">
                <a:hlinkClick r:id="rId4" tooltip="Nessuno mi può giudicare"/>
              </a:rPr>
              <a:t>può</a:t>
            </a:r>
            <a:r>
              <a:rPr lang="fr-FR" i="1" dirty="0">
                <a:hlinkClick r:id="rId4" tooltip="Nessuno mi può giudicare"/>
              </a:rPr>
              <a:t> </a:t>
            </a:r>
            <a:r>
              <a:rPr lang="fr-FR" i="1" dirty="0" err="1" smtClean="0">
                <a:hlinkClick r:id="rId4" tooltip="Nessuno mi può giudicare"/>
              </a:rPr>
              <a:t>giudicare</a:t>
            </a:r>
            <a:endParaRPr lang="fr-FR" i="1" dirty="0" smtClean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b="1" dirty="0" err="1">
                <a:solidFill>
                  <a:schemeClr val="accent2">
                    <a:lumMod val="75000"/>
                  </a:schemeClr>
                </a:solidFill>
                <a:hlinkClick r:id="rId5" tooltip="Ciak d'oro"/>
              </a:rPr>
              <a:t>Ciak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  <a:hlinkClick r:id="rId5" tooltip="Ciak d'oro"/>
              </a:rPr>
              <a:t> d'</a:t>
            </a:r>
            <a:r>
              <a:rPr lang="fr-FR" b="1" dirty="0" err="1">
                <a:solidFill>
                  <a:schemeClr val="accent2">
                    <a:lumMod val="75000"/>
                  </a:schemeClr>
                </a:solidFill>
                <a:hlinkClick r:id="rId5" tooltip="Ciak d'oro"/>
              </a:rPr>
              <a:t>oro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 2011 </a:t>
            </a:r>
            <a:endParaRPr lang="fr-FR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FR" dirty="0" smtClean="0"/>
              <a:t>Pour la  </a:t>
            </a:r>
            <a:r>
              <a:rPr lang="fr-FR" dirty="0"/>
              <a:t>r</a:t>
            </a:r>
            <a:r>
              <a:rPr lang="fr-FR" dirty="0" smtClean="0"/>
              <a:t>évélation </a:t>
            </a:r>
            <a:r>
              <a:rPr lang="fr-FR" dirty="0"/>
              <a:t>de l'année</a:t>
            </a:r>
          </a:p>
          <a:p>
            <a:pPr marL="0" indent="0" algn="ctr">
              <a:buNone/>
            </a:pPr>
            <a:r>
              <a:rPr lang="fr-FR" b="1" dirty="0">
                <a:solidFill>
                  <a:schemeClr val="accent2">
                    <a:lumMod val="75000"/>
                  </a:schemeClr>
                </a:solidFill>
                <a:hlinkClick r:id="rId6" tooltip="Prix Flaiano"/>
              </a:rPr>
              <a:t>Prix </a:t>
            </a:r>
            <a:r>
              <a:rPr lang="fr-FR" b="1" dirty="0" err="1">
                <a:solidFill>
                  <a:schemeClr val="accent2">
                    <a:lumMod val="75000"/>
                  </a:schemeClr>
                </a:solidFill>
                <a:hlinkClick r:id="rId6" tooltip="Prix Flaiano"/>
              </a:rPr>
              <a:t>Flaiano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 2014 </a:t>
            </a:r>
            <a:endParaRPr lang="fr-FR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/>
              <a:t>P</a:t>
            </a:r>
            <a:r>
              <a:rPr lang="fr-FR" dirty="0" smtClean="0"/>
              <a:t>rix </a:t>
            </a:r>
            <a:r>
              <a:rPr lang="fr-FR" dirty="0"/>
              <a:t>d'interprétation féminine pour </a:t>
            </a:r>
            <a:r>
              <a:rPr lang="fr-FR" i="1" dirty="0" err="1">
                <a:hlinkClick r:id="rId7" tooltip="Sotto una buona stella (page inexistante)"/>
              </a:rPr>
              <a:t>Sotto</a:t>
            </a:r>
            <a:r>
              <a:rPr lang="fr-FR" i="1" dirty="0">
                <a:hlinkClick r:id="rId7" tooltip="Sotto una buona stella (page inexistante)"/>
              </a:rPr>
              <a:t> </a:t>
            </a:r>
            <a:r>
              <a:rPr lang="fr-FR" i="1" dirty="0" err="1">
                <a:hlinkClick r:id="rId7" tooltip="Sotto una buona stella (page inexistante)"/>
              </a:rPr>
              <a:t>una</a:t>
            </a:r>
            <a:r>
              <a:rPr lang="fr-FR" i="1" dirty="0">
                <a:hlinkClick r:id="rId7" tooltip="Sotto una buona stella (page inexistante)"/>
              </a:rPr>
              <a:t> </a:t>
            </a:r>
            <a:r>
              <a:rPr lang="fr-FR" i="1" dirty="0" err="1">
                <a:hlinkClick r:id="rId7" tooltip="Sotto una buona stella (page inexistante)"/>
              </a:rPr>
              <a:t>buona</a:t>
            </a:r>
            <a:r>
              <a:rPr lang="fr-FR" i="1" dirty="0">
                <a:hlinkClick r:id="rId7" tooltip="Sotto una buona stella (page inexistante)"/>
              </a:rPr>
              <a:t> </a:t>
            </a:r>
            <a:r>
              <a:rPr lang="fr-FR" i="1" dirty="0" err="1">
                <a:hlinkClick r:id="rId7" tooltip="Sotto una buona stella (page inexistante)"/>
              </a:rPr>
              <a:t>stella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155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C2DB435-DD33-AB26-45FD-8CB1DEAB1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Vie personnelle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7C6190F-2B99-2CFD-2798-D8A58C1E3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FR" b="1" dirty="0">
                <a:solidFill>
                  <a:prstClr val="black"/>
                </a:solidFill>
              </a:rPr>
              <a:t>Née le 24 novembre </a:t>
            </a:r>
            <a:r>
              <a:rPr lang="fr-FR" b="1" dirty="0" smtClean="0">
                <a:solidFill>
                  <a:prstClr val="black"/>
                </a:solidFill>
              </a:rPr>
              <a:t>1973 à Rome</a:t>
            </a:r>
          </a:p>
          <a:p>
            <a:endParaRPr lang="fr-FR" b="0" i="0" dirty="0" smtClean="0">
              <a:solidFill>
                <a:srgbClr val="202122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fr-FR" dirty="0">
                <a:solidFill>
                  <a:srgbClr val="202122"/>
                </a:solidFill>
                <a:highlight>
                  <a:srgbClr val="FFFFFF"/>
                </a:highlight>
              </a:rPr>
              <a:t>A</a:t>
            </a:r>
            <a:r>
              <a:rPr lang="fr-FR" b="0" i="0" dirty="0" smtClean="0">
                <a:solidFill>
                  <a:srgbClr val="202122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fr-FR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</a:rPr>
              <a:t>épousé le réalisateur </a:t>
            </a:r>
            <a:r>
              <a:rPr lang="fr-FR" b="0" i="0" u="sng" strike="noStrike" dirty="0">
                <a:solidFill>
                  <a:srgbClr val="3366CC"/>
                </a:solidFill>
                <a:effectLst/>
                <a:highlight>
                  <a:srgbClr val="FFFFFF"/>
                </a:highlight>
                <a:hlinkClick r:id="rId2" tooltip="Riccardo Milani"/>
              </a:rPr>
              <a:t>Riccardo </a:t>
            </a:r>
            <a:r>
              <a:rPr lang="fr-FR" b="0" i="0" u="sng" strike="noStrike" dirty="0" smtClean="0">
                <a:solidFill>
                  <a:srgbClr val="3366CC"/>
                </a:solidFill>
                <a:effectLst/>
                <a:highlight>
                  <a:srgbClr val="FFFFFF"/>
                </a:highlight>
                <a:hlinkClick r:id="rId2" tooltip="Riccardo Milani"/>
              </a:rPr>
              <a:t>Milani</a:t>
            </a:r>
            <a:endParaRPr lang="fr-FR" b="0" i="0" u="sng" strike="noStrike" dirty="0" smtClean="0">
              <a:solidFill>
                <a:srgbClr val="3366CC"/>
              </a:solidFill>
              <a:effectLst/>
              <a:highlight>
                <a:srgbClr val="FFFFFF"/>
              </a:highlight>
            </a:endParaRPr>
          </a:p>
          <a:p>
            <a:pPr marL="0" indent="0" algn="ctr">
              <a:buNone/>
            </a:pPr>
            <a:r>
              <a:rPr lang="fr-FR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</a:rPr>
              <a:t> le 1er octobre 2011. </a:t>
            </a:r>
          </a:p>
          <a:p>
            <a:endParaRPr lang="fr-FR" dirty="0">
              <a:solidFill>
                <a:srgbClr val="202122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fr-FR" b="0" i="0" dirty="0" smtClean="0">
                <a:solidFill>
                  <a:srgbClr val="202122"/>
                </a:solidFill>
                <a:effectLst/>
                <a:highlight>
                  <a:srgbClr val="FFFFFF"/>
                </a:highlight>
              </a:rPr>
              <a:t> Le </a:t>
            </a:r>
            <a:r>
              <a:rPr lang="fr-FR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</a:rPr>
              <a:t>couple a une fille, </a:t>
            </a:r>
            <a:r>
              <a:rPr lang="fr-FR" b="1" i="0" dirty="0">
                <a:solidFill>
                  <a:srgbClr val="202122"/>
                </a:solidFill>
                <a:effectLst/>
                <a:highlight>
                  <a:srgbClr val="FFFFFF"/>
                </a:highlight>
              </a:rPr>
              <a:t>Laura</a:t>
            </a:r>
            <a:r>
              <a:rPr lang="fr-FR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</a:rPr>
              <a:t>, </a:t>
            </a:r>
            <a:r>
              <a:rPr lang="fr-FR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née le 24 janvier 2013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33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smtClean="0"/>
              <a:t>De multiples talents</a:t>
            </a:r>
            <a:endParaRPr lang="fr-FR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FD8B2A8A-C7D3-1091-CBC6-CA13C353F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pPr marL="0" indent="0">
              <a:buNone/>
            </a:pPr>
            <a:r>
              <a:rPr lang="fr-FR" dirty="0">
                <a:latin typeface="Adobe Garamond Pro" pitchFamily="18" charset="0"/>
              </a:rPr>
              <a:t> </a:t>
            </a:r>
            <a:r>
              <a:rPr lang="fr-FR" dirty="0" smtClean="0">
                <a:latin typeface="Adobe Garamond Pro" pitchFamily="18" charset="0"/>
              </a:rPr>
              <a:t>                   Actrice, </a:t>
            </a:r>
          </a:p>
          <a:p>
            <a:pPr marL="0" indent="0">
              <a:buNone/>
            </a:pPr>
            <a:r>
              <a:rPr lang="fr-FR" dirty="0" smtClean="0">
                <a:latin typeface="Adobe Garamond Pro" pitchFamily="18" charset="0"/>
              </a:rPr>
              <a:t>			Réalisatrice, </a:t>
            </a:r>
          </a:p>
          <a:p>
            <a:pPr marL="0" indent="0">
              <a:buNone/>
            </a:pPr>
            <a:r>
              <a:rPr lang="fr-FR" dirty="0" smtClean="0">
                <a:latin typeface="Adobe Garamond Pro" pitchFamily="18" charset="0"/>
              </a:rPr>
              <a:t>					Scénariste et productrice italienne.</a:t>
            </a:r>
          </a:p>
          <a:p>
            <a:pPr marL="0" indent="0">
              <a:buNone/>
            </a:pPr>
            <a:r>
              <a:rPr lang="fr-FR" dirty="0" smtClean="0">
                <a:latin typeface="Adobe Garamond Pro" pitchFamily="18" charset="0"/>
              </a:rPr>
              <a:t> </a:t>
            </a:r>
          </a:p>
          <a:p>
            <a:pPr marL="0" indent="0">
              <a:buNone/>
            </a:pPr>
            <a:r>
              <a:rPr lang="fr-FR" dirty="0" smtClean="0">
                <a:latin typeface="Adobe Garamond Pro" pitchFamily="18" charset="0"/>
              </a:rPr>
              <a:t>Elle a joué dans une vingtaine de films ainsi que dans de nombreuses émissions de théâtre, de télévision et de radio.</a:t>
            </a:r>
            <a:endParaRPr lang="fr-FR" dirty="0">
              <a:latin typeface="Adobe Garamond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2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9C6F164-50B2-0999-B67C-3BE994531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smtClean="0"/>
              <a:t>Les débuts, les études</a:t>
            </a:r>
            <a:endParaRPr lang="fr-FR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793A7BA-03DC-8C7B-561A-3D6EB2869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>
                <a:latin typeface="Adobe Garamond Pro" pitchFamily="18" charset="0"/>
              </a:rPr>
              <a:t>  Elle a fait ses débuts dans le monde du spectacle à l'âge de 13 ans, en tant que chanteuse de Cacao </a:t>
            </a:r>
            <a:r>
              <a:rPr lang="fr-FR" dirty="0" err="1" smtClean="0">
                <a:latin typeface="Adobe Garamond Pro" pitchFamily="18" charset="0"/>
              </a:rPr>
              <a:t>meravigliao</a:t>
            </a:r>
            <a:r>
              <a:rPr lang="fr-FR" dirty="0" smtClean="0">
                <a:latin typeface="Adobe Garamond Pro" pitchFamily="18" charset="0"/>
              </a:rPr>
              <a:t> , le jingle de la populaire émission de télévision de la Rai, </a:t>
            </a:r>
            <a:r>
              <a:rPr lang="fr-FR" dirty="0" err="1" smtClean="0">
                <a:latin typeface="Adobe Garamond Pro" pitchFamily="18" charset="0"/>
              </a:rPr>
              <a:t>Indietro</a:t>
            </a:r>
            <a:r>
              <a:rPr lang="fr-FR" dirty="0" smtClean="0">
                <a:latin typeface="Adobe Garamond Pro" pitchFamily="18" charset="0"/>
              </a:rPr>
              <a:t> tutta !</a:t>
            </a:r>
          </a:p>
          <a:p>
            <a:pPr marL="0" indent="0">
              <a:buNone/>
            </a:pPr>
            <a:r>
              <a:rPr lang="fr-FR" dirty="0" smtClean="0"/>
              <a:t> </a:t>
            </a:r>
          </a:p>
          <a:p>
            <a:pPr marL="0" indent="0">
              <a:buNone/>
            </a:pPr>
            <a:r>
              <a:rPr lang="fr-FR" dirty="0" smtClean="0">
                <a:latin typeface="Adobe Garamond Pro" pitchFamily="18" charset="0"/>
              </a:rPr>
              <a:t>  À 19 ans, elle commence à étudier le métier d'actrice au "</a:t>
            </a:r>
            <a:r>
              <a:rPr lang="fr-FR" dirty="0" err="1" smtClean="0">
                <a:latin typeface="Adobe Garamond Pro" pitchFamily="18" charset="0"/>
              </a:rPr>
              <a:t>Teatro</a:t>
            </a:r>
            <a:r>
              <a:rPr lang="fr-FR" dirty="0" smtClean="0">
                <a:latin typeface="Adobe Garamond Pro" pitchFamily="18" charset="0"/>
              </a:rPr>
              <a:t> </a:t>
            </a:r>
            <a:r>
              <a:rPr lang="fr-FR" dirty="0" err="1" smtClean="0">
                <a:latin typeface="Adobe Garamond Pro" pitchFamily="18" charset="0"/>
              </a:rPr>
              <a:t>Blu</a:t>
            </a:r>
            <a:r>
              <a:rPr lang="fr-FR" dirty="0" smtClean="0">
                <a:latin typeface="Adobe Garamond Pro" pitchFamily="18" charset="0"/>
              </a:rPr>
              <a:t>" de Rome (la même école de théâtre qu'ont fréquentée </a:t>
            </a:r>
            <a:r>
              <a:rPr lang="fr-FR" dirty="0" smtClean="0">
                <a:latin typeface="Adobe Garamond Pro" pitchFamily="18" charset="0"/>
                <a:hlinkClick r:id="rId2" tooltip="Kim Rossi Stuart"/>
              </a:rPr>
              <a:t>Kim Rossi Stuart</a:t>
            </a:r>
            <a:r>
              <a:rPr lang="fr-FR" dirty="0" smtClean="0">
                <a:latin typeface="Adobe Garamond Pro" pitchFamily="18" charset="0"/>
              </a:rPr>
              <a:t> , </a:t>
            </a:r>
            <a:r>
              <a:rPr lang="fr-FR" dirty="0" err="1" smtClean="0">
                <a:latin typeface="Adobe Garamond Pro" pitchFamily="18" charset="0"/>
                <a:hlinkClick r:id="rId3" tooltip="Gianmarco Tognazzi"/>
              </a:rPr>
              <a:t>Gianmarco</a:t>
            </a:r>
            <a:r>
              <a:rPr lang="fr-FR" dirty="0" smtClean="0">
                <a:latin typeface="Adobe Garamond Pro" pitchFamily="18" charset="0"/>
                <a:hlinkClick r:id="rId3" tooltip="Gianmarco Tognazzi"/>
              </a:rPr>
              <a:t> </a:t>
            </a:r>
            <a:r>
              <a:rPr lang="fr-FR" dirty="0" err="1" smtClean="0">
                <a:latin typeface="Adobe Garamond Pro" pitchFamily="18" charset="0"/>
                <a:hlinkClick r:id="rId3" tooltip="Gianmarco Tognazzi"/>
              </a:rPr>
              <a:t>Tognazzi</a:t>
            </a:r>
            <a:r>
              <a:rPr lang="fr-FR" dirty="0" smtClean="0">
                <a:latin typeface="Adobe Garamond Pro" pitchFamily="18" charset="0"/>
              </a:rPr>
              <a:t> , </a:t>
            </a:r>
            <a:r>
              <a:rPr lang="fr-FR" dirty="0" smtClean="0">
                <a:latin typeface="Adobe Garamond Pro" pitchFamily="18" charset="0"/>
                <a:hlinkClick r:id="rId4" tooltip="Claudia Gérini"/>
              </a:rPr>
              <a:t>Claudia </a:t>
            </a:r>
            <a:r>
              <a:rPr lang="fr-FR" dirty="0" err="1" smtClean="0">
                <a:latin typeface="Adobe Garamond Pro" pitchFamily="18" charset="0"/>
                <a:hlinkClick r:id="rId4" tooltip="Claudia Gérini"/>
              </a:rPr>
              <a:t>Gerini</a:t>
            </a:r>
            <a:r>
              <a:rPr lang="fr-FR" dirty="0" smtClean="0">
                <a:latin typeface="Adobe Garamond Pro" pitchFamily="18" charset="0"/>
              </a:rPr>
              <a:t> , </a:t>
            </a:r>
            <a:r>
              <a:rPr lang="fr-FR" dirty="0" err="1" smtClean="0">
                <a:latin typeface="Adobe Garamond Pro" pitchFamily="18" charset="0"/>
                <a:hlinkClick r:id="rId5" tooltip="Stefania Rocca"/>
              </a:rPr>
              <a:t>Stefania</a:t>
            </a:r>
            <a:r>
              <a:rPr lang="fr-FR" dirty="0" smtClean="0">
                <a:latin typeface="Adobe Garamond Pro" pitchFamily="18" charset="0"/>
                <a:hlinkClick r:id="rId5" tooltip="Stefania Rocca"/>
              </a:rPr>
              <a:t> Rocca</a:t>
            </a:r>
            <a:r>
              <a:rPr lang="fr-FR" dirty="0" smtClean="0">
                <a:latin typeface="Adobe Garamond Pro" pitchFamily="18" charset="0"/>
              </a:rPr>
              <a:t> et </a:t>
            </a:r>
            <a:r>
              <a:rPr lang="fr-FR" dirty="0" smtClean="0">
                <a:latin typeface="Adobe Garamond Pro" pitchFamily="18" charset="0"/>
                <a:hlinkClick r:id="rId6" tooltip="Claudio Santamaria"/>
              </a:rPr>
              <a:t>Claudio </a:t>
            </a:r>
            <a:r>
              <a:rPr lang="fr-FR" dirty="0" err="1" smtClean="0">
                <a:latin typeface="Adobe Garamond Pro" pitchFamily="18" charset="0"/>
                <a:hlinkClick r:id="rId6" tooltip="Claudio Santamaria"/>
              </a:rPr>
              <a:t>Santamaria</a:t>
            </a:r>
            <a:r>
              <a:rPr lang="fr-FR" dirty="0" smtClean="0">
                <a:latin typeface="Adobe Garamond Pro" pitchFamily="18" charset="0"/>
                <a:hlinkClick r:id="rId6" tooltip="Claudio Santamaria"/>
              </a:rPr>
              <a:t> , entre autres).</a:t>
            </a:r>
            <a:endParaRPr lang="fr-FR" dirty="0">
              <a:latin typeface="Adobe Garamond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82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4E7AD91-DF71-787C-563A-DEF541A57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Télévision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6015D7E1-9765-7B90-D5E8-B0AEAAA8C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378" y="1654802"/>
            <a:ext cx="10515600" cy="4514885"/>
          </a:xfrm>
        </p:spPr>
        <p:txBody>
          <a:bodyPr/>
          <a:lstStyle/>
          <a:p>
            <a:pPr marL="0" indent="0">
              <a:buNone/>
            </a:pPr>
            <a:r>
              <a:rPr lang="fr-FR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Elle a commencé sa carrière à la télévision avec l'émission </a:t>
            </a:r>
            <a:r>
              <a:rPr lang="fr-FR" b="0" i="1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Macao</a:t>
            </a:r>
            <a:r>
              <a:rPr lang="fr-FR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 , présentée par </a:t>
            </a:r>
            <a:r>
              <a:rPr lang="fr-FR" b="0" i="0" u="none" strike="noStrike" dirty="0">
                <a:solidFill>
                  <a:srgbClr val="3366CC"/>
                </a:solidFill>
                <a:effectLst/>
                <a:highlight>
                  <a:srgbClr val="FFFFFF"/>
                </a:highlight>
                <a:latin typeface="Adobe Garamond Pro" pitchFamily="18" charset="0"/>
                <a:hlinkClick r:id="rId3" tooltip="Alba Parietti"/>
              </a:rPr>
              <a:t>Alba </a:t>
            </a:r>
            <a:r>
              <a:rPr lang="fr-FR" b="0" i="0" u="none" strike="noStrike" dirty="0" err="1">
                <a:solidFill>
                  <a:srgbClr val="3366CC"/>
                </a:solidFill>
                <a:effectLst/>
                <a:highlight>
                  <a:srgbClr val="FFFFFF"/>
                </a:highlight>
                <a:latin typeface="Adobe Garamond Pro" pitchFamily="18" charset="0"/>
                <a:hlinkClick r:id="rId3" tooltip="Alba Parietti"/>
              </a:rPr>
              <a:t>Parietti</a:t>
            </a:r>
            <a:r>
              <a:rPr lang="fr-FR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 , mais a finalement atteint une popularité nationale en tant qu'actrice comique dans l'émission télévisée </a:t>
            </a:r>
            <a:r>
              <a:rPr lang="fr-FR" b="0" i="1" u="none" strike="noStrike" dirty="0">
                <a:solidFill>
                  <a:srgbClr val="3366CC"/>
                </a:solidFill>
                <a:effectLst/>
                <a:highlight>
                  <a:srgbClr val="FFFFFF"/>
                </a:highlight>
                <a:latin typeface="Adobe Garamond Pro" pitchFamily="18" charset="0"/>
                <a:hlinkClick r:id="rId4" tooltip="Mai dire Gol"/>
              </a:rPr>
              <a:t>Mai dire </a:t>
            </a:r>
            <a:r>
              <a:rPr lang="fr-FR" b="0" i="1" u="none" strike="noStrike" dirty="0" err="1">
                <a:solidFill>
                  <a:srgbClr val="3366CC"/>
                </a:solidFill>
                <a:effectLst/>
                <a:highlight>
                  <a:srgbClr val="FFFFFF"/>
                </a:highlight>
                <a:latin typeface="Adobe Garamond Pro" pitchFamily="18" charset="0"/>
                <a:hlinkClick r:id="rId4" tooltip="Mai dire Gol"/>
              </a:rPr>
              <a:t>Gol</a:t>
            </a:r>
            <a:r>
              <a:rPr lang="fr-FR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 du </a:t>
            </a:r>
            <a:r>
              <a:rPr lang="fr-FR" b="0" i="0" u="none" strike="noStrike" dirty="0" err="1">
                <a:solidFill>
                  <a:srgbClr val="3366CC"/>
                </a:solidFill>
                <a:effectLst/>
                <a:highlight>
                  <a:srgbClr val="FFFFFF"/>
                </a:highlight>
                <a:latin typeface="Adobe Garamond Pro" pitchFamily="18" charset="0"/>
                <a:hlinkClick r:id="rId5" tooltip="Groupe de Gialappa"/>
              </a:rPr>
              <a:t>Gialappa's</a:t>
            </a:r>
            <a:r>
              <a:rPr lang="fr-FR" b="0" i="0" u="none" strike="noStrike" dirty="0">
                <a:solidFill>
                  <a:srgbClr val="3366CC"/>
                </a:solidFill>
                <a:effectLst/>
                <a:highlight>
                  <a:srgbClr val="FFFFFF"/>
                </a:highlight>
                <a:latin typeface="Adobe Garamond Pro" pitchFamily="18" charset="0"/>
                <a:hlinkClick r:id="rId5" tooltip="Groupe de Gialappa"/>
              </a:rPr>
              <a:t> Band</a:t>
            </a:r>
            <a:r>
              <a:rPr lang="fr-FR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 (2000), qui a notamment montré ses talents de </a:t>
            </a:r>
            <a:r>
              <a:rPr lang="fr-FR" b="0" i="0" dirty="0" err="1" smtClean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parodiatrice</a:t>
            </a:r>
            <a:r>
              <a:rPr lang="fr-FR" b="0" i="0" dirty="0" smtClean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 de </a:t>
            </a:r>
            <a:r>
              <a:rPr lang="fr-FR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personnages célèbres.</a:t>
            </a:r>
          </a:p>
          <a:p>
            <a:pPr marL="0" indent="0">
              <a:buNone/>
            </a:pPr>
            <a:r>
              <a:rPr lang="fr-FR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 </a:t>
            </a:r>
            <a:r>
              <a:rPr lang="fr-FR" dirty="0">
                <a:solidFill>
                  <a:srgbClr val="202122"/>
                </a:solidFill>
                <a:highlight>
                  <a:srgbClr val="FFFFFF"/>
                </a:highlight>
                <a:latin typeface="Adobe Garamond Pro" pitchFamily="18" charset="0"/>
              </a:rPr>
              <a:t>U</a:t>
            </a:r>
            <a:r>
              <a:rPr lang="fr-FR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n genre dans lequel elle a rassemblé certaines de ses performances les plus appréciées (la dernière en date étant sa parodie de la maire de </a:t>
            </a:r>
            <a:r>
              <a:rPr lang="fr-FR" b="0" i="0" u="none" strike="noStrike" dirty="0">
                <a:solidFill>
                  <a:srgbClr val="3366CC"/>
                </a:solidFill>
                <a:effectLst/>
                <a:highlight>
                  <a:srgbClr val="FFFFFF"/>
                </a:highlight>
                <a:latin typeface="Adobe Garamond Pro" pitchFamily="18" charset="0"/>
                <a:hlinkClick r:id="rId6" tooltip="Milan"/>
              </a:rPr>
              <a:t>Milan :  </a:t>
            </a:r>
            <a:r>
              <a:rPr lang="fr-FR" b="0" i="0" u="none" strike="noStrike" dirty="0">
                <a:solidFill>
                  <a:srgbClr val="3366CC"/>
                </a:solidFill>
                <a:effectLst/>
                <a:highlight>
                  <a:srgbClr val="FFFFFF"/>
                </a:highlight>
                <a:latin typeface="Adobe Garamond Pro" pitchFamily="18" charset="0"/>
                <a:hlinkClick r:id="rId7" tooltip="Létizia Moratti"/>
              </a:rPr>
              <a:t>Letizia Moratti</a:t>
            </a:r>
            <a:r>
              <a:rPr lang="fr-FR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 dans l'édition 2010-2011 de la populaire émission télévisée </a:t>
            </a:r>
            <a:r>
              <a:rPr lang="fr-FR" b="0" i="1" u="none" strike="noStrike" dirty="0" err="1">
                <a:solidFill>
                  <a:srgbClr val="D73333"/>
                </a:solidFill>
                <a:effectLst/>
                <a:highlight>
                  <a:srgbClr val="FFFFFF"/>
                </a:highlight>
                <a:latin typeface="Adobe Garamond Pro" pitchFamily="18" charset="0"/>
                <a:hlinkClick r:id="rId8" tooltip="Zelig (émission télévisée) (la page n'existe pas)"/>
              </a:rPr>
              <a:t>Zelig</a:t>
            </a:r>
            <a:r>
              <a:rPr lang="fr-FR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 ).</a:t>
            </a:r>
            <a:endParaRPr lang="fr-FR" dirty="0">
              <a:latin typeface="Adobe Garamond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71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9F9BE6E-BAD8-ED49-2AFA-589016A49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228600" lvl="0" indent="-228600" algn="ctr">
              <a:spcBef>
                <a:spcPts val="1000"/>
              </a:spcBef>
            </a:pPr>
            <a:r>
              <a:rPr lang="fr-FR" sz="2600" dirty="0" smtClean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fr-FR" sz="2600" dirty="0" smtClean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  <a:ea typeface="+mn-ea"/>
                <a:cs typeface="+mn-cs"/>
              </a:rPr>
            </a:br>
            <a:r>
              <a:rPr lang="fr-FR" sz="26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fr-FR" sz="26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  <a:ea typeface="+mn-ea"/>
                <a:cs typeface="+mn-cs"/>
              </a:rPr>
            </a:br>
            <a:r>
              <a:rPr lang="fr-FR" sz="36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lang="fr-FR" sz="3600" dirty="0" smtClean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  <a:ea typeface="+mn-ea"/>
                <a:cs typeface="+mn-cs"/>
              </a:rPr>
              <a:t>u cinéma</a:t>
            </a:r>
            <a:br>
              <a:rPr lang="fr-FR" sz="3600" dirty="0" smtClean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  <a:ea typeface="+mn-ea"/>
                <a:cs typeface="+mn-cs"/>
              </a:rPr>
            </a:br>
            <a:r>
              <a:rPr lang="fr-FR" sz="3600" dirty="0" smtClean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fr-FR" sz="26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fr-FR" sz="26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  <a:ea typeface="+mn-ea"/>
                <a:cs typeface="+mn-cs"/>
              </a:rPr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709CAE96-C118-7B87-A35E-5C1A7C1A5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55770"/>
            <a:ext cx="1115366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>
                <a:solidFill>
                  <a:srgbClr val="202122"/>
                </a:solidFill>
                <a:highlight>
                  <a:srgbClr val="FFFFFF"/>
                </a:highlight>
                <a:latin typeface="Adobe Garamond Pro" pitchFamily="18" charset="0"/>
              </a:rPr>
              <a:t>A</a:t>
            </a:r>
            <a:r>
              <a:rPr lang="fr-FR" b="0" i="0" dirty="0" smtClean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ppréciés </a:t>
            </a:r>
            <a:r>
              <a:rPr lang="fr-FR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dans des comédies </a:t>
            </a:r>
            <a:r>
              <a:rPr lang="fr-FR" b="0" i="0" dirty="0" smtClean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et </a:t>
            </a:r>
            <a:r>
              <a:rPr lang="fr-FR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des films comiques</a:t>
            </a:r>
            <a:r>
              <a:rPr lang="fr-FR" b="0" i="0" dirty="0" smtClean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,</a:t>
            </a:r>
          </a:p>
          <a:p>
            <a:pPr marL="0" indent="0">
              <a:buNone/>
            </a:pPr>
            <a:r>
              <a:rPr lang="fr-FR" b="0" i="0" dirty="0" smtClean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 </a:t>
            </a:r>
            <a:r>
              <a:rPr lang="fr-FR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dont un rôle principal dans :</a:t>
            </a:r>
          </a:p>
          <a:p>
            <a:pPr marL="0" indent="0">
              <a:buNone/>
            </a:pPr>
            <a:r>
              <a:rPr lang="fr-FR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 </a:t>
            </a:r>
            <a:r>
              <a:rPr lang="fr-FR" b="0" i="1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Tu la </a:t>
            </a:r>
            <a:r>
              <a:rPr lang="fr-FR" b="0" i="1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conosci</a:t>
            </a:r>
            <a:r>
              <a:rPr lang="fr-FR" b="0" i="1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 Claudia ?</a:t>
            </a:r>
            <a:r>
              <a:rPr lang="fr-FR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 , une production très populaire mettant en vedette le trio comique </a:t>
            </a:r>
            <a:r>
              <a:rPr lang="fr-FR" b="0" i="0" u="none" strike="noStrike" dirty="0">
                <a:solidFill>
                  <a:srgbClr val="3366CC"/>
                </a:solidFill>
                <a:effectLst/>
                <a:highlight>
                  <a:srgbClr val="FFFFFF"/>
                </a:highlight>
                <a:latin typeface="Adobe Garamond Pro" pitchFamily="18" charset="0"/>
                <a:hlinkClick r:id="rId2" tooltip="Aldo, Giovanni et Giacomo"/>
              </a:rPr>
              <a:t>Aldo, Giovanni &amp; Giacomo</a:t>
            </a:r>
            <a:r>
              <a:rPr lang="fr-FR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 .</a:t>
            </a:r>
          </a:p>
          <a:p>
            <a:pPr marL="0" indent="0">
              <a:buNone/>
            </a:pPr>
            <a:r>
              <a:rPr lang="fr-FR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 En 2008, elle est nominée pour le prix </a:t>
            </a:r>
            <a:r>
              <a:rPr lang="fr-FR" b="0" i="0" u="none" strike="noStrike" dirty="0">
                <a:solidFill>
                  <a:srgbClr val="3366CC"/>
                </a:solidFill>
                <a:effectLst/>
                <a:highlight>
                  <a:srgbClr val="FFFFFF"/>
                </a:highlight>
                <a:latin typeface="Adobe Garamond Pro" pitchFamily="18" charset="0"/>
                <a:hlinkClick r:id="rId3" tooltip="David de Donatello"/>
              </a:rPr>
              <a:t>David di Donatello de </a:t>
            </a:r>
            <a:r>
              <a:rPr lang="fr-FR" b="0" i="0" u="none" strike="noStrike" dirty="0">
                <a:solidFill>
                  <a:srgbClr val="3366CC"/>
                </a:solidFill>
                <a:effectLst/>
                <a:highlight>
                  <a:srgbClr val="FFFFFF"/>
                </a:highlight>
                <a:latin typeface="Adobe Garamond Pro" pitchFamily="18" charset="0"/>
                <a:hlinkClick r:id="rId4" tooltip="David di Donatello pour la meilleure actrice dans un second rôle"/>
              </a:rPr>
              <a:t>la meilleure </a:t>
            </a:r>
            <a:r>
              <a:rPr lang="fr-FR" b="1" i="0" u="none" strike="noStrike" dirty="0">
                <a:solidFill>
                  <a:srgbClr val="3366CC"/>
                </a:solidFill>
                <a:effectLst/>
                <a:highlight>
                  <a:srgbClr val="FFFFFF"/>
                </a:highlight>
                <a:latin typeface="Adobe Garamond Pro" pitchFamily="18" charset="0"/>
                <a:hlinkClick r:id="rId4" tooltip="David di Donatello pour la meilleure actrice dans un second rôle"/>
              </a:rPr>
              <a:t>actrice dans un second rôle</a:t>
            </a:r>
            <a:r>
              <a:rPr lang="fr-FR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 pour son rôle dans le film </a:t>
            </a:r>
            <a:r>
              <a:rPr lang="fr-FR" b="0" i="1" u="none" strike="noStrike" dirty="0">
                <a:solidFill>
                  <a:srgbClr val="3366CC"/>
                </a:solidFill>
                <a:effectLst/>
                <a:highlight>
                  <a:srgbClr val="FFFFFF"/>
                </a:highlight>
                <a:latin typeface="Adobe Garamond Pro" pitchFamily="18" charset="0"/>
                <a:hlinkClick r:id="rId5" tooltip="Solo de piano"/>
              </a:rPr>
              <a:t>Piano, solo</a:t>
            </a:r>
            <a:r>
              <a:rPr lang="fr-FR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 de Riccardo Milani</a:t>
            </a:r>
            <a:r>
              <a:rPr lang="fr-FR" b="0" i="0" dirty="0" smtClean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.</a:t>
            </a:r>
          </a:p>
          <a:p>
            <a:pPr marL="0" indent="0">
              <a:buNone/>
            </a:pPr>
            <a:r>
              <a:rPr lang="fr-FR" b="0" i="0" dirty="0" smtClean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En </a:t>
            </a:r>
            <a:r>
              <a:rPr lang="fr-FR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2011, elle a remporté le David di Donatello de</a:t>
            </a:r>
            <a:r>
              <a:rPr lang="fr-FR" b="1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 </a:t>
            </a:r>
            <a:r>
              <a:rPr lang="fr-FR" b="1" i="0" u="none" strike="noStrike" dirty="0">
                <a:solidFill>
                  <a:srgbClr val="3366CC"/>
                </a:solidFill>
                <a:effectLst/>
                <a:highlight>
                  <a:srgbClr val="FFFFFF"/>
                </a:highlight>
                <a:latin typeface="Adobe Garamond Pro" pitchFamily="18" charset="0"/>
                <a:hlinkClick r:id="rId6" tooltip="David di Donatello pour la meilleure actrice"/>
              </a:rPr>
              <a:t>la meilleure actrice</a:t>
            </a:r>
            <a:r>
              <a:rPr lang="fr-FR" b="1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 pour son rôle principal dans </a:t>
            </a:r>
            <a:r>
              <a:rPr lang="fr-FR" b="1" i="1" u="none" strike="noStrike" dirty="0">
                <a:solidFill>
                  <a:srgbClr val="3366CC"/>
                </a:solidFill>
                <a:effectLst/>
                <a:highlight>
                  <a:srgbClr val="FFFFFF"/>
                </a:highlight>
                <a:latin typeface="Adobe Garamond Pro" pitchFamily="18" charset="0"/>
                <a:hlinkClick r:id="rId7" tooltip="Escorte amoureuse"/>
              </a:rPr>
              <a:t>Escort in Love</a:t>
            </a:r>
            <a:r>
              <a:rPr lang="fr-FR" b="1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 </a:t>
            </a:r>
            <a:endParaRPr lang="fr-FR" b="1" dirty="0">
              <a:latin typeface="Adobe Garamond Pro" pitchFamily="18" charset="0"/>
            </a:endParaRPr>
          </a:p>
        </p:txBody>
      </p:sp>
      <p:pic>
        <p:nvPicPr>
          <p:cNvPr id="1026" name="Picture 2" descr="https://encrypted-tbn2.gstatic.com/images?q=tbn:ANd9GcT23UxyMjW6NZ7GfG0RKSQW2rbiAZDn14itixa7erjIksHskvn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933" y="0"/>
            <a:ext cx="2522135" cy="283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63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smtClean="0"/>
              <a:t>Le genre policier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fr-FR" dirty="0" smtClean="0">
              <a:solidFill>
                <a:srgbClr val="202122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fr-FR" dirty="0" smtClean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fr-FR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En </a:t>
            </a:r>
            <a:r>
              <a:rPr lang="fr-FR" dirty="0" smtClean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2019</a:t>
            </a:r>
          </a:p>
          <a:p>
            <a:pPr marL="0" lvl="0" indent="0">
              <a:buNone/>
            </a:pPr>
            <a:endParaRPr lang="fr-FR" dirty="0" smtClean="0">
              <a:solidFill>
                <a:srgbClr val="202122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fr-FR" dirty="0" smtClean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elle est l’actrice de</a:t>
            </a:r>
            <a:r>
              <a:rPr lang="fr-FR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 </a:t>
            </a:r>
            <a:r>
              <a:rPr lang="fr-FR" i="1" dirty="0">
                <a:solidFill>
                  <a:srgbClr val="3366CC"/>
                </a:solidFill>
                <a:highlight>
                  <a:srgbClr val="FFFFFF"/>
                </a:highlight>
                <a:latin typeface="Arial" panose="020B0604020202020204" pitchFamily="34" charset="0"/>
                <a:hlinkClick r:id="rId2" tooltip="Pétra (série télévisée)"/>
              </a:rPr>
              <a:t>Petra</a:t>
            </a:r>
            <a:r>
              <a:rPr lang="fr-FR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 </a:t>
            </a:r>
            <a:endParaRPr lang="fr-FR" dirty="0" smtClean="0">
              <a:solidFill>
                <a:srgbClr val="202122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marL="0" lvl="0" indent="0">
              <a:buNone/>
            </a:pPr>
            <a:endParaRPr lang="fr-FR" dirty="0">
              <a:solidFill>
                <a:srgbClr val="202122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marL="0" lvl="0" indent="0">
              <a:buNone/>
            </a:pPr>
            <a:endParaRPr lang="fr-FR" dirty="0" smtClean="0">
              <a:solidFill>
                <a:srgbClr val="202122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fr-FR" dirty="0" smtClean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pour </a:t>
            </a:r>
            <a:r>
              <a:rPr lang="fr-FR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la série policière italienne en </a:t>
            </a:r>
            <a:r>
              <a:rPr lang="fr-FR" dirty="0" smtClean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quatre parties</a:t>
            </a:r>
            <a:r>
              <a:rPr lang="fr-FR" baseline="30000" dirty="0">
                <a:solidFill>
                  <a:srgbClr val="3366CC"/>
                </a:solidFill>
                <a:highlight>
                  <a:srgbClr val="FFFFFF"/>
                </a:highlight>
                <a:latin typeface="Arial" panose="020B0604020202020204" pitchFamily="34" charset="0"/>
                <a:hlinkClick r:id="rId3"/>
              </a:rPr>
              <a:t>.</a:t>
            </a:r>
            <a:endParaRPr lang="fr-FR" dirty="0">
              <a:solidFill>
                <a:prstClr val="black"/>
              </a:solidFill>
            </a:endParaRPr>
          </a:p>
          <a:p>
            <a:endParaRPr lang="fr-FR" dirty="0"/>
          </a:p>
        </p:txBody>
      </p:sp>
      <p:pic>
        <p:nvPicPr>
          <p:cNvPr id="4098" name="Picture 2" descr="C:\Users\Nicole\Documents\Groupe cinéma\MV5BOGVmNWIxODItNTEwMS00YTNhLWFlNWUtNjdiMDdiYjY0NDMxXkEyXkFqcGdeQXVyNjM3NTM0NDg@._V1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824" y="1668025"/>
            <a:ext cx="3456634" cy="496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306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B9BB2C8-1FAC-9DA9-DC91-301E6174F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La chanson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D641D7E-935A-CF5F-32BF-9440AFF9C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3164"/>
            <a:ext cx="10515600" cy="49876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fr-FR" b="0" i="0" dirty="0" smtClean="0">
              <a:solidFill>
                <a:srgbClr val="202122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fr-FR" b="0" i="0" dirty="0" smtClean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En </a:t>
            </a:r>
            <a:r>
              <a:rPr lang="fr-FR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tant que chanteuse , Paola </a:t>
            </a:r>
            <a:r>
              <a:rPr lang="fr-FR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Cortellesi</a:t>
            </a:r>
            <a:r>
              <a:rPr lang="fr-FR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 a été décrite </a:t>
            </a:r>
            <a:r>
              <a:rPr lang="fr-FR" b="0" i="0" dirty="0" smtClean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comme</a:t>
            </a:r>
          </a:p>
          <a:p>
            <a:pPr marL="0" indent="0">
              <a:buNone/>
            </a:pPr>
            <a:endParaRPr lang="fr-FR" b="0" i="0" dirty="0">
              <a:solidFill>
                <a:srgbClr val="202122"/>
              </a:solidFill>
              <a:effectLst/>
              <a:highlight>
                <a:srgbClr val="FFFFFF"/>
              </a:highlight>
              <a:latin typeface="Adobe Garamond Pro" pitchFamily="18" charset="0"/>
            </a:endParaRPr>
          </a:p>
          <a:p>
            <a:pPr marL="0" indent="0" algn="ctr">
              <a:buNone/>
            </a:pPr>
            <a:r>
              <a:rPr lang="fr-FR" sz="3500" b="1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 « l'une des meilleures voix italiennes </a:t>
            </a:r>
            <a:r>
              <a:rPr lang="fr-FR" sz="3500" b="1" i="0" dirty="0" smtClean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»</a:t>
            </a:r>
          </a:p>
          <a:p>
            <a:pPr marL="0" indent="0" algn="ctr">
              <a:buNone/>
            </a:pPr>
            <a:endParaRPr lang="fr-FR" dirty="0">
              <a:solidFill>
                <a:srgbClr val="202122"/>
              </a:solidFill>
              <a:highlight>
                <a:srgbClr val="FFFFFF"/>
              </a:highlight>
              <a:latin typeface="Adobe Garamond Pro" pitchFamily="18" charset="0"/>
            </a:endParaRPr>
          </a:p>
          <a:p>
            <a:pPr marL="0" indent="0" algn="ctr">
              <a:buNone/>
            </a:pPr>
            <a:endParaRPr lang="fr-FR" b="0" i="0" dirty="0">
              <a:solidFill>
                <a:srgbClr val="202122"/>
              </a:solidFill>
              <a:effectLst/>
              <a:highlight>
                <a:srgbClr val="FFFFFF"/>
              </a:highlight>
              <a:latin typeface="Adobe Garamond Pro" pitchFamily="18" charset="0"/>
            </a:endParaRPr>
          </a:p>
          <a:p>
            <a:pPr marL="0" indent="0">
              <a:buNone/>
            </a:pPr>
            <a:r>
              <a:rPr lang="fr-FR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  </a:t>
            </a:r>
            <a:r>
              <a:rPr lang="fr-FR" b="0" i="0" dirty="0" smtClean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Elle  </a:t>
            </a:r>
            <a:r>
              <a:rPr lang="fr-FR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a coopérée avec plusieurs musiciens italiens notables, dont </a:t>
            </a:r>
            <a:endParaRPr lang="fr-FR" b="0" i="0" dirty="0" smtClean="0">
              <a:solidFill>
                <a:srgbClr val="202122"/>
              </a:solidFill>
              <a:effectLst/>
              <a:highlight>
                <a:srgbClr val="FFFFFF"/>
              </a:highlight>
              <a:latin typeface="Adobe Garamond Pro" pitchFamily="18" charset="0"/>
            </a:endParaRPr>
          </a:p>
          <a:p>
            <a:pPr marL="0" indent="0">
              <a:buNone/>
            </a:pPr>
            <a:r>
              <a:rPr lang="fr-FR" b="0" i="0" u="none" strike="noStrike" dirty="0" smtClean="0">
                <a:solidFill>
                  <a:srgbClr val="3366CC"/>
                </a:solidFill>
                <a:effectLst/>
                <a:highlight>
                  <a:srgbClr val="FFFFFF"/>
                </a:highlight>
                <a:latin typeface="Adobe Garamond Pro" pitchFamily="18" charset="0"/>
                <a:hlinkClick r:id="rId2" tooltip="Elio et les histoires de Tese"/>
              </a:rPr>
              <a:t> Elio </a:t>
            </a:r>
            <a:r>
              <a:rPr lang="fr-FR" b="0" i="0" u="none" strike="noStrike" dirty="0">
                <a:solidFill>
                  <a:srgbClr val="3366CC"/>
                </a:solidFill>
                <a:effectLst/>
                <a:highlight>
                  <a:srgbClr val="FFFFFF"/>
                </a:highlight>
                <a:latin typeface="Adobe Garamond Pro" pitchFamily="18" charset="0"/>
                <a:hlinkClick r:id="rId2" tooltip="Elio et les histoires de Tese"/>
              </a:rPr>
              <a:t>e le </a:t>
            </a:r>
            <a:r>
              <a:rPr lang="fr-FR" b="0" i="0" u="none" strike="noStrike" dirty="0" err="1">
                <a:solidFill>
                  <a:srgbClr val="3366CC"/>
                </a:solidFill>
                <a:effectLst/>
                <a:highlight>
                  <a:srgbClr val="FFFFFF"/>
                </a:highlight>
                <a:latin typeface="Adobe Garamond Pro" pitchFamily="18" charset="0"/>
                <a:hlinkClick r:id="rId2" tooltip="Elio et les histoires de Tese"/>
              </a:rPr>
              <a:t>Storie</a:t>
            </a:r>
            <a:r>
              <a:rPr lang="fr-FR" b="0" i="0" u="none" strike="noStrike" dirty="0">
                <a:solidFill>
                  <a:srgbClr val="3366CC"/>
                </a:solidFill>
                <a:effectLst/>
                <a:highlight>
                  <a:srgbClr val="FFFFFF"/>
                </a:highlight>
                <a:latin typeface="Adobe Garamond Pro" pitchFamily="18" charset="0"/>
                <a:hlinkClick r:id="rId2" tooltip="Elio et les histoires de Tese"/>
              </a:rPr>
              <a:t> </a:t>
            </a:r>
            <a:r>
              <a:rPr lang="fr-FR" b="0" i="0" u="none" strike="noStrike" dirty="0" err="1">
                <a:solidFill>
                  <a:srgbClr val="3366CC"/>
                </a:solidFill>
                <a:effectLst/>
                <a:highlight>
                  <a:srgbClr val="FFFFFF"/>
                </a:highlight>
                <a:latin typeface="Adobe Garamond Pro" pitchFamily="18" charset="0"/>
                <a:hlinkClick r:id="rId2" tooltip="Elio et les histoires de Tese"/>
              </a:rPr>
              <a:t>Tese</a:t>
            </a:r>
            <a:r>
              <a:rPr lang="fr-FR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 , </a:t>
            </a:r>
            <a:r>
              <a:rPr lang="fr-FR" b="0" i="0" u="none" strike="noStrike" dirty="0">
                <a:solidFill>
                  <a:srgbClr val="3366CC"/>
                </a:solidFill>
                <a:effectLst/>
                <a:highlight>
                  <a:srgbClr val="FFFFFF"/>
                </a:highlight>
                <a:latin typeface="Adobe Garamond Pro" pitchFamily="18" charset="0"/>
                <a:hlinkClick r:id="rId3" tooltip="Renato Zéro"/>
              </a:rPr>
              <a:t>Renato </a:t>
            </a:r>
            <a:r>
              <a:rPr lang="fr-FR" b="0" i="0" u="none" strike="noStrike" dirty="0" err="1">
                <a:solidFill>
                  <a:srgbClr val="3366CC"/>
                </a:solidFill>
                <a:effectLst/>
                <a:highlight>
                  <a:srgbClr val="FFFFFF"/>
                </a:highlight>
                <a:latin typeface="Adobe Garamond Pro" pitchFamily="18" charset="0"/>
                <a:hlinkClick r:id="rId3" tooltip="Renato Zéro"/>
              </a:rPr>
              <a:t>Zero</a:t>
            </a:r>
            <a:r>
              <a:rPr lang="fr-FR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 , </a:t>
            </a:r>
            <a:r>
              <a:rPr lang="fr-FR" b="0" i="0" u="none" strike="noStrike" dirty="0">
                <a:solidFill>
                  <a:srgbClr val="3366CC"/>
                </a:solidFill>
                <a:effectLst/>
                <a:highlight>
                  <a:srgbClr val="FFFFFF"/>
                </a:highlight>
                <a:latin typeface="Adobe Garamond Pro" pitchFamily="18" charset="0"/>
                <a:hlinkClick r:id="rId4" tooltip="Claudio Baglioni"/>
              </a:rPr>
              <a:t>Claudio </a:t>
            </a:r>
            <a:r>
              <a:rPr lang="fr-FR" b="0" i="0" u="none" strike="noStrike" dirty="0" err="1">
                <a:solidFill>
                  <a:srgbClr val="3366CC"/>
                </a:solidFill>
                <a:effectLst/>
                <a:highlight>
                  <a:srgbClr val="FFFFFF"/>
                </a:highlight>
                <a:latin typeface="Adobe Garamond Pro" pitchFamily="18" charset="0"/>
                <a:hlinkClick r:id="rId4" tooltip="Claudio Baglioni"/>
              </a:rPr>
              <a:t>Baglioni</a:t>
            </a:r>
            <a:r>
              <a:rPr lang="fr-FR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 , </a:t>
            </a:r>
            <a:r>
              <a:rPr lang="fr-FR" b="0" i="0" u="none" strike="noStrike" dirty="0">
                <a:solidFill>
                  <a:srgbClr val="3366CC"/>
                </a:solidFill>
                <a:effectLst/>
                <a:highlight>
                  <a:srgbClr val="FFFFFF"/>
                </a:highlight>
                <a:latin typeface="Adobe Garamond Pro" pitchFamily="18" charset="0"/>
                <a:hlinkClick r:id="rId5" tooltip="Frankie Hi-NRG MC"/>
              </a:rPr>
              <a:t>Frankie </a:t>
            </a:r>
            <a:r>
              <a:rPr lang="fr-FR" b="0" i="0" u="none" strike="noStrike" dirty="0" smtClean="0">
                <a:solidFill>
                  <a:srgbClr val="3366CC"/>
                </a:solidFill>
                <a:effectLst/>
                <a:highlight>
                  <a:srgbClr val="FFFFFF"/>
                </a:highlight>
                <a:latin typeface="Adobe Garamond Pro" pitchFamily="18" charset="0"/>
                <a:hlinkClick r:id="rId5" tooltip="Frankie Hi-NRG MC"/>
              </a:rPr>
              <a:t>   Hi-NRG </a:t>
            </a:r>
            <a:r>
              <a:rPr lang="fr-FR" b="0" i="0" u="none" strike="noStrike" dirty="0">
                <a:solidFill>
                  <a:srgbClr val="3366CC"/>
                </a:solidFill>
                <a:effectLst/>
                <a:highlight>
                  <a:srgbClr val="FFFFFF"/>
                </a:highlight>
                <a:latin typeface="Adobe Garamond Pro" pitchFamily="18" charset="0"/>
                <a:hlinkClick r:id="rId5" tooltip="Frankie Hi-NRG MC"/>
              </a:rPr>
              <a:t>MC</a:t>
            </a:r>
            <a:r>
              <a:rPr lang="fr-FR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 , et </a:t>
            </a:r>
            <a:r>
              <a:rPr lang="fr-FR" b="0" i="0" u="none" strike="noStrike" dirty="0">
                <a:solidFill>
                  <a:srgbClr val="3366CC"/>
                </a:solidFill>
                <a:effectLst/>
                <a:highlight>
                  <a:srgbClr val="FFFFFF"/>
                </a:highlight>
                <a:latin typeface="Adobe Garamond Pro" pitchFamily="18" charset="0"/>
                <a:hlinkClick r:id="rId6" tooltip="Noirs pour Cas"/>
              </a:rPr>
              <a:t>Neri per </a:t>
            </a:r>
            <a:r>
              <a:rPr lang="fr-FR" b="0" i="0" u="none" strike="noStrike" dirty="0" err="1">
                <a:solidFill>
                  <a:srgbClr val="3366CC"/>
                </a:solidFill>
                <a:effectLst/>
                <a:highlight>
                  <a:srgbClr val="FFFFFF"/>
                </a:highlight>
                <a:latin typeface="Adobe Garamond Pro" pitchFamily="18" charset="0"/>
                <a:hlinkClick r:id="rId6" tooltip="Noirs pour Cas"/>
              </a:rPr>
              <a:t>Caso</a:t>
            </a:r>
            <a:r>
              <a:rPr lang="fr-FR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 .</a:t>
            </a:r>
          </a:p>
          <a:p>
            <a:endParaRPr lang="fr-FR" b="0" i="0" dirty="0">
              <a:solidFill>
                <a:srgbClr val="202122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fr-FR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</a:t>
            </a:r>
            <a:endParaRPr lang="fr-FR" b="0" i="0" dirty="0" smtClean="0">
              <a:solidFill>
                <a:srgbClr val="202122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00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CD7841E-958D-1F7E-152D-AEFC0522B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Le Théâtre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B2562FBA-13CF-2CFF-45C2-E562CBDF4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b="0" i="0" dirty="0" smtClean="0">
              <a:solidFill>
                <a:srgbClr val="202122"/>
              </a:solidFill>
              <a:effectLst/>
              <a:highlight>
                <a:srgbClr val="FFFFFF"/>
              </a:highlight>
              <a:latin typeface="Adobe Garamond Pro" pitchFamily="18" charset="0"/>
            </a:endParaRPr>
          </a:p>
          <a:p>
            <a:pPr marL="0" indent="0">
              <a:buNone/>
            </a:pPr>
            <a:r>
              <a:rPr lang="fr-FR" b="0" i="0" dirty="0" smtClean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 L'une </a:t>
            </a:r>
            <a:r>
              <a:rPr lang="fr-FR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de ses représentations théâtrales les plus appréciées a été </a:t>
            </a:r>
            <a:r>
              <a:rPr lang="fr-FR" b="1" i="1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Gli</a:t>
            </a:r>
            <a:r>
              <a:rPr lang="fr-FR" b="1" i="1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 </a:t>
            </a:r>
            <a:r>
              <a:rPr lang="fr-FR" b="1" i="1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ultimi</a:t>
            </a:r>
            <a:r>
              <a:rPr lang="fr-FR" b="1" i="1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 </a:t>
            </a:r>
            <a:r>
              <a:rPr lang="fr-FR" b="1" i="1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saranno</a:t>
            </a:r>
            <a:r>
              <a:rPr lang="fr-FR" b="1" i="1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 </a:t>
            </a:r>
            <a:r>
              <a:rPr lang="fr-FR" b="1" i="1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gli</a:t>
            </a:r>
            <a:r>
              <a:rPr lang="fr-FR" b="1" i="1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 </a:t>
            </a:r>
            <a:r>
              <a:rPr lang="fr-FR" b="1" i="1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ultimi</a:t>
            </a:r>
            <a:r>
              <a:rPr lang="fr-FR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 (« Le dernier sera le dernier ») de </a:t>
            </a:r>
            <a:r>
              <a:rPr lang="fr-FR" b="0" i="0" u="none" strike="noStrike" dirty="0">
                <a:solidFill>
                  <a:srgbClr val="3366CC"/>
                </a:solidFill>
                <a:effectLst/>
                <a:highlight>
                  <a:srgbClr val="FFFFFF"/>
                </a:highlight>
                <a:latin typeface="Adobe Garamond Pro" pitchFamily="18" charset="0"/>
                <a:hlinkClick r:id="rId2" tooltip="Massimiliano Bruno"/>
              </a:rPr>
              <a:t>Massimiliano Bruno</a:t>
            </a:r>
            <a:r>
              <a:rPr lang="fr-FR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 </a:t>
            </a:r>
            <a:r>
              <a:rPr lang="fr-FR" b="0" i="0" dirty="0" smtClean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,</a:t>
            </a:r>
          </a:p>
          <a:p>
            <a:endParaRPr lang="fr-FR" b="0" i="0" dirty="0">
              <a:solidFill>
                <a:srgbClr val="202122"/>
              </a:solidFill>
              <a:effectLst/>
              <a:highlight>
                <a:srgbClr val="FFFFFF"/>
              </a:highlight>
              <a:latin typeface="Adobe Garamond Pro" pitchFamily="18" charset="0"/>
            </a:endParaRPr>
          </a:p>
          <a:p>
            <a:pPr marL="0" indent="0">
              <a:buNone/>
            </a:pPr>
            <a:r>
              <a:rPr lang="fr-FR" b="1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 La pièce  a été joué 189 fois de 2005 à 2007 dans plus de 50 théâtres et pour lequel Paola </a:t>
            </a:r>
            <a:r>
              <a:rPr lang="fr-FR" b="1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Cortellesi</a:t>
            </a:r>
            <a:r>
              <a:rPr lang="fr-FR" b="1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dobe Garamond Pro" pitchFamily="18" charset="0"/>
              </a:rPr>
              <a:t> a récolté de nombreux prix. </a:t>
            </a:r>
            <a:endParaRPr lang="fr-FR" b="1" dirty="0">
              <a:latin typeface="Adobe Garamond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09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188</Words>
  <Application>Microsoft Office PowerPoint</Application>
  <PresentationFormat>Personnalisé</PresentationFormat>
  <Paragraphs>78</Paragraphs>
  <Slides>13</Slides>
  <Notes>1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4" baseType="lpstr">
      <vt:lpstr>Thème Office</vt:lpstr>
      <vt:lpstr>Paola Cortellesi </vt:lpstr>
      <vt:lpstr>Vie personnelle</vt:lpstr>
      <vt:lpstr>De multiples talents</vt:lpstr>
      <vt:lpstr>Les débuts, les études</vt:lpstr>
      <vt:lpstr>Télévision</vt:lpstr>
      <vt:lpstr>  Au cinéma   </vt:lpstr>
      <vt:lpstr>Le genre policier</vt:lpstr>
      <vt:lpstr>La chanson</vt:lpstr>
      <vt:lpstr>Le Théâtre</vt:lpstr>
      <vt:lpstr>https://tv.apple.com/fr/movie/maria-montessori/umc.cmc.7fammlhwnhgqf0m56r054d7pp </vt:lpstr>
      <vt:lpstr>https://www.dailymotion.com/video/x8vm548</vt:lpstr>
      <vt:lpstr>Présentation PowerPoint</vt:lpstr>
      <vt:lpstr>Récompenses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Paola Cortellesi</dc:title>
  <dc:creator>Nicole MAUGIS</dc:creator>
  <cp:lastModifiedBy>Xavier MAUGIS</cp:lastModifiedBy>
  <cp:revision>57</cp:revision>
  <dcterms:created xsi:type="dcterms:W3CDTF">2024-04-20T15:28:33Z</dcterms:created>
  <dcterms:modified xsi:type="dcterms:W3CDTF">2024-04-22T09:37:13Z</dcterms:modified>
</cp:coreProperties>
</file>